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5" r:id="rId1"/>
  </p:sldMasterIdLst>
  <p:notesMasterIdLst>
    <p:notesMasterId r:id="rId22"/>
  </p:notesMasterIdLst>
  <p:sldIdLst>
    <p:sldId id="281" r:id="rId2"/>
    <p:sldId id="282" r:id="rId3"/>
    <p:sldId id="294" r:id="rId4"/>
    <p:sldId id="295" r:id="rId5"/>
    <p:sldId id="307" r:id="rId6"/>
    <p:sldId id="308" r:id="rId7"/>
    <p:sldId id="300" r:id="rId8"/>
    <p:sldId id="309" r:id="rId9"/>
    <p:sldId id="301" r:id="rId10"/>
    <p:sldId id="311" r:id="rId11"/>
    <p:sldId id="312" r:id="rId12"/>
    <p:sldId id="313" r:id="rId13"/>
    <p:sldId id="302" r:id="rId14"/>
    <p:sldId id="310" r:id="rId15"/>
    <p:sldId id="314" r:id="rId16"/>
    <p:sldId id="315" r:id="rId17"/>
    <p:sldId id="316" r:id="rId18"/>
    <p:sldId id="297" r:id="rId19"/>
    <p:sldId id="304" r:id="rId20"/>
    <p:sldId id="290" r:id="rId21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0F05B5-E743-4DAE-AF09-C4D97D5F7E70}" v="4" dt="2020-05-16T00:11:42.027"/>
    <p1510:client id="{D406D9FC-7AEC-48D4-8FFF-BC48CC3B0F71}" v="800" dt="2020-05-15T23:52:10.1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22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24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DE67C6-A972-4FE6-AB67-17968C647F94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41D1F-5537-449E-92B1-8B381E07C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68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617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9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9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52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19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3161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55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049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49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5117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47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17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35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56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9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843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56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016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833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902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277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64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98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44921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1502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5/15/2020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7375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5/15/2020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3716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0038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116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191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855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435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562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5/15/2020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482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5/15/2020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623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5/15/2020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536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399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5/15/2020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39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D9AC28E4-7667-4736-AB72-73468F2597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79" r="2" b="8930"/>
          <a:stretch/>
        </p:blipFill>
        <p:spPr>
          <a:xfrm>
            <a:off x="1998837" y="10"/>
            <a:ext cx="9755014" cy="6857990"/>
          </a:xfrm>
          <a:custGeom>
            <a:avLst/>
            <a:gdLst/>
            <a:ahLst/>
            <a:cxnLst/>
            <a:rect l="l" t="t" r="r" b="b"/>
            <a:pathLst>
              <a:path w="9755014" h="6858000">
                <a:moveTo>
                  <a:pt x="3516793" y="0"/>
                </a:moveTo>
                <a:lnTo>
                  <a:pt x="9755014" y="0"/>
                </a:lnTo>
                <a:lnTo>
                  <a:pt x="9755014" y="6858000"/>
                </a:lnTo>
                <a:lnTo>
                  <a:pt x="0" y="6858000"/>
                </a:lnTo>
                <a:lnTo>
                  <a:pt x="112947" y="6800152"/>
                </a:lnTo>
                <a:cubicBezTo>
                  <a:pt x="2182349" y="5675986"/>
                  <a:pt x="3587167" y="3483472"/>
                  <a:pt x="3587167" y="962844"/>
                </a:cubicBezTo>
                <a:cubicBezTo>
                  <a:pt x="3587167" y="733696"/>
                  <a:pt x="3575557" y="507260"/>
                  <a:pt x="3552893" y="284091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7664B2-EA0E-47BB-8FB7-18A7F819D2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1452282"/>
            <a:ext cx="4151376" cy="2685408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600" dirty="0"/>
              <a:t>Vectric Gadget Man</a:t>
            </a:r>
            <a:br>
              <a:rPr lang="en-US" sz="4600" dirty="0"/>
            </a:br>
            <a:r>
              <a:rPr lang="en-US" sz="4600" dirty="0"/>
              <a:t>Dovetail Maker</a:t>
            </a:r>
            <a:br>
              <a:rPr lang="en-US" sz="4600" dirty="0"/>
            </a:br>
            <a:r>
              <a:rPr lang="en-US" sz="4600" dirty="0"/>
              <a:t>Version 5.0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3CE81F-112C-471E-851A-3D5B78EB87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4146834"/>
            <a:ext cx="3346704" cy="932688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/>
              <a:t>May 2020</a:t>
            </a:r>
          </a:p>
        </p:txBody>
      </p:sp>
    </p:spTree>
    <p:extLst>
      <p:ext uri="{BB962C8B-B14F-4D97-AF65-F5344CB8AC3E}">
        <p14:creationId xmlns:p14="http://schemas.microsoft.com/office/powerpoint/2010/main" val="2998509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D1BEF3-6359-4793-8542-E30B18D0D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225" y="2707823"/>
            <a:ext cx="5658640" cy="33342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Running the Dovetail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Gadget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B68BAB24-8258-4964-A100-3877D9BE5E5A}"/>
              </a:ext>
            </a:extLst>
          </p:cNvPr>
          <p:cNvSpPr/>
          <p:nvPr/>
        </p:nvSpPr>
        <p:spPr>
          <a:xfrm>
            <a:off x="8528076" y="3289814"/>
            <a:ext cx="2118893" cy="700828"/>
          </a:xfrm>
          <a:prstGeom prst="wedgeRectCallout">
            <a:avLst>
              <a:gd name="adj1" fmla="val -78256"/>
              <a:gd name="adj2" fmla="val 237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Edit Layer and Tool-path names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843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29EDC8-59F0-4F5A-A9A6-F11FF83B7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804" y="1853248"/>
            <a:ext cx="4155335" cy="48337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Running the Dovetail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Gadget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2D5AF43-929E-4B44-9BCA-37436970FB94}"/>
              </a:ext>
            </a:extLst>
          </p:cNvPr>
          <p:cNvSpPr/>
          <p:nvPr/>
        </p:nvSpPr>
        <p:spPr>
          <a:xfrm>
            <a:off x="8630902" y="3882252"/>
            <a:ext cx="2417108" cy="859509"/>
          </a:xfrm>
          <a:prstGeom prst="wedgeRectCallout">
            <a:avLst>
              <a:gd name="adj1" fmla="val -164607"/>
              <a:gd name="adj2" fmla="val 1560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Select the Calculate button to display the Joint data</a:t>
            </a:r>
            <a:endParaRPr lang="en-US" sz="1400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7708C342-0D56-4CD7-A0CC-4555D62F607B}"/>
              </a:ext>
            </a:extLst>
          </p:cNvPr>
          <p:cNvSpPr/>
          <p:nvPr/>
        </p:nvSpPr>
        <p:spPr>
          <a:xfrm>
            <a:off x="245950" y="5187330"/>
            <a:ext cx="2429188" cy="579713"/>
          </a:xfrm>
          <a:prstGeom prst="wedgeRectCallout">
            <a:avLst>
              <a:gd name="adj1" fmla="val 99204"/>
              <a:gd name="adj2" fmla="val 414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Enter the number of Dovetail for the joint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193C75-7E6B-49AA-99A6-CA3EFC804B4A}"/>
              </a:ext>
            </a:extLst>
          </p:cNvPr>
          <p:cNvSpPr/>
          <p:nvPr/>
        </p:nvSpPr>
        <p:spPr>
          <a:xfrm>
            <a:off x="4275053" y="5549461"/>
            <a:ext cx="1024778" cy="30230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EC68103-C33A-4158-B163-FE404786CEF4}"/>
              </a:ext>
            </a:extLst>
          </p:cNvPr>
          <p:cNvSpPr/>
          <p:nvPr/>
        </p:nvSpPr>
        <p:spPr>
          <a:xfrm>
            <a:off x="5439736" y="5767043"/>
            <a:ext cx="1670511" cy="5076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BFF241-C6EE-4678-981E-D865B7064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991" y="2193671"/>
            <a:ext cx="1038370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8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29EDC8-59F0-4F5A-A9A6-F11FF83B7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804" y="1853248"/>
            <a:ext cx="4155335" cy="48337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Running the Dovetail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Gadget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2D5AF43-929E-4B44-9BCA-37436970FB94}"/>
              </a:ext>
            </a:extLst>
          </p:cNvPr>
          <p:cNvSpPr/>
          <p:nvPr/>
        </p:nvSpPr>
        <p:spPr>
          <a:xfrm>
            <a:off x="8630902" y="3882252"/>
            <a:ext cx="2417108" cy="859509"/>
          </a:xfrm>
          <a:prstGeom prst="wedgeRectCallout">
            <a:avLst>
              <a:gd name="adj1" fmla="val -132647"/>
              <a:gd name="adj2" fmla="val 2413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Select the OK button to  build the drawing and toolpaths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4438B6-8FD7-4C58-88FA-6C810437AC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475" y="2201291"/>
            <a:ext cx="1038370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26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BC8AEA9-454A-475C-8925-E47857880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971" y="1144587"/>
            <a:ext cx="5522730" cy="57134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F50882CC-77E5-48E2-BFFE-D40D55830D76}"/>
              </a:ext>
            </a:extLst>
          </p:cNvPr>
          <p:cNvSpPr/>
          <p:nvPr/>
        </p:nvSpPr>
        <p:spPr>
          <a:xfrm>
            <a:off x="8946492" y="5019994"/>
            <a:ext cx="2417108" cy="751598"/>
          </a:xfrm>
          <a:prstGeom prst="wedgeRectCallout">
            <a:avLst>
              <a:gd name="adj1" fmla="val -115764"/>
              <a:gd name="adj2" fmla="val -945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 The tool-paths for milling the dovetails</a:t>
            </a:r>
            <a:endParaRPr lang="en-US" sz="1400" dirty="0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3D6C05EA-BF41-4204-9874-A193A8A3BD99}"/>
              </a:ext>
            </a:extLst>
          </p:cNvPr>
          <p:cNvSpPr/>
          <p:nvPr/>
        </p:nvSpPr>
        <p:spPr>
          <a:xfrm>
            <a:off x="154510" y="2840159"/>
            <a:ext cx="2429188" cy="771721"/>
          </a:xfrm>
          <a:prstGeom prst="wedgeRectCallout">
            <a:avLst>
              <a:gd name="adj1" fmla="val 61562"/>
              <a:gd name="adj2" fmla="val -1188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 The Layers are named so each milling of the Dovetail joint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A4876456-E24C-4FD6-9498-DFE20BEDBDC4}"/>
              </a:ext>
            </a:extLst>
          </p:cNvPr>
          <p:cNvSpPr/>
          <p:nvPr/>
        </p:nvSpPr>
        <p:spPr>
          <a:xfrm>
            <a:off x="494514" y="4734803"/>
            <a:ext cx="2417108" cy="698258"/>
          </a:xfrm>
          <a:prstGeom prst="wedgeRectCallout">
            <a:avLst>
              <a:gd name="adj1" fmla="val 135176"/>
              <a:gd name="adj2" fmla="val -324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Toggle on and off layers to display the Joint cuts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65166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C7D58E2-13F2-43C7-8914-BAA44E541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404" y="1853248"/>
            <a:ext cx="5944430" cy="44202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6814EF-7BA2-4873-87E9-79D67B7E8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63" y="1909550"/>
            <a:ext cx="3013023" cy="15184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Bit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Adding and Editing Dovetail Bits</a:t>
            </a: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80B33565-FF00-45E4-88FC-515FC41B3165}"/>
              </a:ext>
            </a:extLst>
          </p:cNvPr>
          <p:cNvSpPr/>
          <p:nvPr/>
        </p:nvSpPr>
        <p:spPr>
          <a:xfrm>
            <a:off x="840860" y="4094080"/>
            <a:ext cx="2417108" cy="798532"/>
          </a:xfrm>
          <a:prstGeom prst="wedgeRectCallout">
            <a:avLst>
              <a:gd name="adj1" fmla="val 38448"/>
              <a:gd name="adj2" fmla="val -1762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Open the Dovetail Tool Database Gadget</a:t>
            </a:r>
            <a:endParaRPr lang="en-US" sz="1400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5A48AEBB-85ED-4A2A-A3BF-EA9E2AE40C83}"/>
              </a:ext>
            </a:extLst>
          </p:cNvPr>
          <p:cNvSpPr/>
          <p:nvPr/>
        </p:nvSpPr>
        <p:spPr>
          <a:xfrm>
            <a:off x="646111" y="5245918"/>
            <a:ext cx="2417108" cy="798532"/>
          </a:xfrm>
          <a:prstGeom prst="wedgeRectCallout">
            <a:avLst>
              <a:gd name="adj1" fmla="val 114881"/>
              <a:gd name="adj2" fmla="val -201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Select the Add New or Select a bit to edit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67452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ADA5777-C704-4E62-841A-323C1EDAC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901" y="2047638"/>
            <a:ext cx="4551933" cy="33701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369843-BBC4-4285-86B4-2A0E83A0D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242" y="2047639"/>
            <a:ext cx="4374214" cy="33701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Bit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Adding and Editing Dovetail Bits</a:t>
            </a: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5A48AEBB-85ED-4A2A-A3BF-EA9E2AE40C83}"/>
              </a:ext>
            </a:extLst>
          </p:cNvPr>
          <p:cNvSpPr/>
          <p:nvPr/>
        </p:nvSpPr>
        <p:spPr>
          <a:xfrm>
            <a:off x="158431" y="5957996"/>
            <a:ext cx="2417108" cy="798532"/>
          </a:xfrm>
          <a:prstGeom prst="wedgeRectCallout">
            <a:avLst>
              <a:gd name="adj1" fmla="val 20936"/>
              <a:gd name="adj2" fmla="val -1604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Select Add New or Select a bit to edit</a:t>
            </a:r>
            <a:endParaRPr lang="en-US" sz="1400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1CA303FB-232B-4B9D-9876-3F1F4CB1BF7C}"/>
              </a:ext>
            </a:extLst>
          </p:cNvPr>
          <p:cNvSpPr/>
          <p:nvPr/>
        </p:nvSpPr>
        <p:spPr>
          <a:xfrm>
            <a:off x="9525255" y="6044450"/>
            <a:ext cx="2417108" cy="625625"/>
          </a:xfrm>
          <a:prstGeom prst="wedgeRectCallout">
            <a:avLst>
              <a:gd name="adj1" fmla="val -54214"/>
              <a:gd name="adj2" fmla="val -1856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Select the OK button to Open the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56758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104AE0-0EF4-4449-946C-A8E5974BA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846" y="1952302"/>
            <a:ext cx="5039428" cy="46297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Bit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Adding and Editing Dovetail Bits</a:t>
            </a: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5A48AEBB-85ED-4A2A-A3BF-EA9E2AE40C83}"/>
              </a:ext>
            </a:extLst>
          </p:cNvPr>
          <p:cNvSpPr/>
          <p:nvPr/>
        </p:nvSpPr>
        <p:spPr>
          <a:xfrm>
            <a:off x="371791" y="3150317"/>
            <a:ext cx="2417108" cy="798532"/>
          </a:xfrm>
          <a:prstGeom prst="wedgeRectCallout">
            <a:avLst>
              <a:gd name="adj1" fmla="val 70115"/>
              <a:gd name="adj2" fmla="val 285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Update the tool data as needed</a:t>
            </a:r>
            <a:endParaRPr lang="en-US" sz="1400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1CA303FB-232B-4B9D-9876-3F1F4CB1BF7C}"/>
              </a:ext>
            </a:extLst>
          </p:cNvPr>
          <p:cNvSpPr/>
          <p:nvPr/>
        </p:nvSpPr>
        <p:spPr>
          <a:xfrm>
            <a:off x="9525255" y="6044450"/>
            <a:ext cx="2417108" cy="625625"/>
          </a:xfrm>
          <a:prstGeom prst="wedgeRectCallout">
            <a:avLst>
              <a:gd name="adj1" fmla="val -112221"/>
              <a:gd name="adj2" fmla="val -77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Select the OK button to save your changes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52260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6D6162-0A86-4F25-AD0E-73B50FF58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56" y="1802121"/>
            <a:ext cx="9764488" cy="48679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Bit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Adding and Editing Dovetail Bits</a:t>
            </a: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1CA303FB-232B-4B9D-9876-3F1F4CB1BF7C}"/>
              </a:ext>
            </a:extLst>
          </p:cNvPr>
          <p:cNvSpPr/>
          <p:nvPr/>
        </p:nvSpPr>
        <p:spPr>
          <a:xfrm>
            <a:off x="9053226" y="3636036"/>
            <a:ext cx="2417108" cy="1111224"/>
          </a:xfrm>
          <a:prstGeom prst="wedgeRectCallout">
            <a:avLst>
              <a:gd name="adj1" fmla="val -238953"/>
              <a:gd name="adj2" fmla="val 64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 If needed, You can edit the Dovetail bit database in any Text editor </a:t>
            </a:r>
            <a:endParaRPr lang="en-US" sz="14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CB2FBAE-556A-4454-B11F-E50729E219BA}"/>
              </a:ext>
            </a:extLst>
          </p:cNvPr>
          <p:cNvSpPr/>
          <p:nvPr/>
        </p:nvSpPr>
        <p:spPr>
          <a:xfrm>
            <a:off x="5104456" y="1736063"/>
            <a:ext cx="1670511" cy="5076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314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524EF4E-877F-4DEE-9DEC-BC60F723C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731" y="1352074"/>
            <a:ext cx="2378226" cy="52688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BF7B14-1644-421E-8810-5D329AFAE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568" y="4264933"/>
            <a:ext cx="2213014" cy="21551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465EAB-F5F3-4DDF-9942-1F082AAF66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53"/>
          <a:stretch/>
        </p:blipFill>
        <p:spPr>
          <a:xfrm>
            <a:off x="8069779" y="1589142"/>
            <a:ext cx="3968936" cy="19482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Mill Setup</a:t>
            </a:r>
          </a:p>
        </p:txBody>
      </p:sp>
      <p:pic>
        <p:nvPicPr>
          <p:cNvPr id="6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04EE6C4C-4E0F-4E42-A210-CECF100BBD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6BAEC7AA-9927-4A42-BDAE-ADAC3F7AA108}"/>
              </a:ext>
            </a:extLst>
          </p:cNvPr>
          <p:cNvSpPr/>
          <p:nvPr/>
        </p:nvSpPr>
        <p:spPr>
          <a:xfrm>
            <a:off x="335280" y="2254219"/>
            <a:ext cx="2417108" cy="780652"/>
          </a:xfrm>
          <a:prstGeom prst="wedgeRectCallout">
            <a:avLst>
              <a:gd name="adj1" fmla="val 46430"/>
              <a:gd name="adj2" fmla="val 3118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 The Fit adjustment is integrated in the Dovetail path geometry. </a:t>
            </a:r>
            <a:endParaRPr lang="en-US" sz="1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F194D37-E59C-42A4-B500-D70C799CBF55}"/>
              </a:ext>
            </a:extLst>
          </p:cNvPr>
          <p:cNvGrpSpPr/>
          <p:nvPr/>
        </p:nvGrpSpPr>
        <p:grpSpPr>
          <a:xfrm>
            <a:off x="4149092" y="4880299"/>
            <a:ext cx="2508752" cy="1251253"/>
            <a:chOff x="2741526" y="5520174"/>
            <a:chExt cx="1838094" cy="76958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AB80473-FA40-4EC5-8F74-D64A7FA317E2}"/>
                </a:ext>
              </a:extLst>
            </p:cNvPr>
            <p:cNvSpPr/>
            <p:nvPr/>
          </p:nvSpPr>
          <p:spPr>
            <a:xfrm>
              <a:off x="3886200" y="5787304"/>
              <a:ext cx="693420" cy="33897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E272D26-12AD-499A-9176-8AFD9EDE00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1526" y="5520174"/>
              <a:ext cx="1367706" cy="26713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A526E37-859F-4992-A61A-42BCD19D0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1526" y="6126277"/>
              <a:ext cx="1367706" cy="163483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B612D348-B167-4010-AB53-A48790F7ABC9}"/>
              </a:ext>
            </a:extLst>
          </p:cNvPr>
          <p:cNvSpPr/>
          <p:nvPr/>
        </p:nvSpPr>
        <p:spPr>
          <a:xfrm>
            <a:off x="8230991" y="3874607"/>
            <a:ext cx="3178005" cy="780652"/>
          </a:xfrm>
          <a:prstGeom prst="wedgeRectCallout">
            <a:avLst>
              <a:gd name="adj1" fmla="val -12207"/>
              <a:gd name="adj2" fmla="val -1644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 The Milling is by Side or Front board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80465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  <a:cs typeface="Calibri"/>
              </a:rPr>
              <a:t>Running the parts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6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4975A68A-2754-461A-B2AE-3BA71EEA1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A8B3FD-8980-4D22-9D81-71F654B49F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675"/>
          <a:stretch/>
        </p:blipFill>
        <p:spPr>
          <a:xfrm>
            <a:off x="506405" y="2423898"/>
            <a:ext cx="5853920" cy="4068977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04FCC900-4DAA-4538-A52B-5DC12A40E837}"/>
              </a:ext>
            </a:extLst>
          </p:cNvPr>
          <p:cNvSpPr/>
          <p:nvPr/>
        </p:nvSpPr>
        <p:spPr>
          <a:xfrm>
            <a:off x="434340" y="1770735"/>
            <a:ext cx="2417108" cy="1277265"/>
          </a:xfrm>
          <a:prstGeom prst="wedgeRectCallout">
            <a:avLst>
              <a:gd name="adj1" fmla="val 57385"/>
              <a:gd name="adj2" fmla="val 1059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 </a:t>
            </a:r>
            <a:r>
              <a:rPr lang="en-US" sz="1400" dirty="0"/>
              <a:t>Material is clamped to the front of the mill and is projected the thickness of the material above the mill table.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B21DE3-0D3D-4C1D-8E60-F8C97EB71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9601" y="3884532"/>
            <a:ext cx="3095919" cy="24024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E8DA54-2C02-48F8-8457-38AB89AC12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0111" y="1027906"/>
            <a:ext cx="4409734" cy="2629901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AC875EFF-7844-4630-AB70-BE89D796D23C}"/>
              </a:ext>
            </a:extLst>
          </p:cNvPr>
          <p:cNvSpPr/>
          <p:nvPr/>
        </p:nvSpPr>
        <p:spPr>
          <a:xfrm>
            <a:off x="8754216" y="1509712"/>
            <a:ext cx="2417108" cy="843757"/>
          </a:xfrm>
          <a:prstGeom prst="wedgeRectCallout">
            <a:avLst>
              <a:gd name="adj1" fmla="val -69898"/>
              <a:gd name="adj2" fmla="val 992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</a:t>
            </a:r>
            <a:r>
              <a:rPr lang="en-US" sz="1400" dirty="0"/>
              <a:t> Use material to flush the top so it is projected above the mill table.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A5206B09-D571-4014-B35C-BB7C83023E58}"/>
              </a:ext>
            </a:extLst>
          </p:cNvPr>
          <p:cNvSpPr/>
          <p:nvPr/>
        </p:nvSpPr>
        <p:spPr>
          <a:xfrm>
            <a:off x="9268487" y="5101064"/>
            <a:ext cx="2417108" cy="1066085"/>
          </a:xfrm>
          <a:prstGeom prst="wedgeRectCallout">
            <a:avLst>
              <a:gd name="adj1" fmla="val -63908"/>
              <a:gd name="adj2" fmla="val 63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</a:t>
            </a:r>
            <a:r>
              <a:rPr lang="en-US" sz="1400" dirty="0"/>
              <a:t> Remove material as shown here.</a:t>
            </a:r>
          </a:p>
        </p:txBody>
      </p:sp>
    </p:spTree>
    <p:extLst>
      <p:ext uri="{BB962C8B-B14F-4D97-AF65-F5344CB8AC3E}">
        <p14:creationId xmlns:p14="http://schemas.microsoft.com/office/powerpoint/2010/main" val="151078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64198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/>
              <a:t>Dovetail Gadget</a:t>
            </a:r>
            <a:br>
              <a:rPr lang="en-US" sz="3600" b="1"/>
            </a:br>
            <a:r>
              <a:rPr lang="en-US" sz="3600" b="1"/>
              <a:t>Agenda</a:t>
            </a:r>
          </a:p>
        </p:txBody>
      </p:sp>
      <p:pic>
        <p:nvPicPr>
          <p:cNvPr id="9" name="Picture 8" descr="A picture containing floor&#10;&#10;Description automatically generated">
            <a:extLst>
              <a:ext uri="{FF2B5EF4-FFF2-40B4-BE49-F238E27FC236}">
                <a16:creationId xmlns:a16="http://schemas.microsoft.com/office/drawing/2014/main" id="{35A57B08-1451-4B98-90A9-A325F1A64B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975" b="1"/>
          <a:stretch/>
        </p:blipFill>
        <p:spPr>
          <a:xfrm rot="5400000">
            <a:off x="4985745" y="-351065"/>
            <a:ext cx="6858000" cy="756013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26E2FAE-FA60-497B-B2CB-7702C6F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FE842-E9F1-4C03-B7C7-A0655954D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9" y="2438400"/>
            <a:ext cx="3330328" cy="380999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/>
              <a:t>Job Setup</a:t>
            </a:r>
          </a:p>
          <a:p>
            <a:r>
              <a:rPr lang="en-US" b="1" dirty="0"/>
              <a:t>Running the Dovetail </a:t>
            </a:r>
            <a:r>
              <a:rPr lang="en-US" b="1" dirty="0">
                <a:ea typeface="+mn-lt"/>
                <a:cs typeface="+mn-lt"/>
              </a:rPr>
              <a:t>Gadget</a:t>
            </a:r>
            <a:endParaRPr lang="en-US" b="1" dirty="0"/>
          </a:p>
          <a:p>
            <a:r>
              <a:rPr lang="en-US" b="1" dirty="0"/>
              <a:t>Joint Setup</a:t>
            </a:r>
          </a:p>
          <a:p>
            <a:r>
              <a:rPr lang="en-US" b="1" dirty="0"/>
              <a:t>Making the Toolpaths </a:t>
            </a:r>
          </a:p>
          <a:p>
            <a:r>
              <a:rPr lang="en-US" b="1" dirty="0"/>
              <a:t>Testing the Fit</a:t>
            </a:r>
            <a:endParaRPr lang="en-US" b="1" dirty="0">
              <a:cs typeface="Calibri"/>
            </a:endParaRPr>
          </a:p>
          <a:p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47413D-9742-4000-9D61-6A5410BD6229}"/>
              </a:ext>
            </a:extLst>
          </p:cNvPr>
          <p:cNvSpPr txBox="1"/>
          <p:nvPr/>
        </p:nvSpPr>
        <p:spPr>
          <a:xfrm>
            <a:off x="5410950" y="4798874"/>
            <a:ext cx="47548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Please Note: </a:t>
            </a:r>
            <a:r>
              <a:rPr lang="en-US" dirty="0"/>
              <a:t>This Gadget builds a Dovetail</a:t>
            </a:r>
            <a:r>
              <a:rPr lang="en-US" b="1" dirty="0"/>
              <a:t> </a:t>
            </a:r>
            <a:r>
              <a:rPr lang="en-US" dirty="0"/>
              <a:t>Joint by controlling the number of Tails and Pins equally over the size of material by entering the number of dovetails in the joint. The Bit selected plays a large role in the joint settings.</a:t>
            </a:r>
          </a:p>
        </p:txBody>
      </p:sp>
    </p:spTree>
    <p:extLst>
      <p:ext uri="{BB962C8B-B14F-4D97-AF65-F5344CB8AC3E}">
        <p14:creationId xmlns:p14="http://schemas.microsoft.com/office/powerpoint/2010/main" val="4208344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rawing of a face&#10;&#10;Description automatically generated">
            <a:extLst>
              <a:ext uri="{FF2B5EF4-FFF2-40B4-BE49-F238E27FC236}">
                <a16:creationId xmlns:a16="http://schemas.microsoft.com/office/drawing/2014/main" id="{EDF1A5F9-E10A-4A88-9B94-458945867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595" y="2225040"/>
            <a:ext cx="3337945" cy="254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86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D3738C-7F71-41E7-9843-3F4A904E1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461" y="508484"/>
            <a:ext cx="2229161" cy="5896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Job Setup</a:t>
            </a:r>
          </a:p>
        </p:txBody>
      </p:sp>
      <p:pic>
        <p:nvPicPr>
          <p:cNvPr id="7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8A5A84DE-8B44-4212-BBFC-E8CD370FA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692D159E-73C7-4B55-8346-5B335C93B1DA}"/>
              </a:ext>
            </a:extLst>
          </p:cNvPr>
          <p:cNvSpPr/>
          <p:nvPr/>
        </p:nvSpPr>
        <p:spPr>
          <a:xfrm>
            <a:off x="838200" y="1708972"/>
            <a:ext cx="4112172" cy="511215"/>
          </a:xfrm>
          <a:prstGeom prst="wedgeRectCallout">
            <a:avLst>
              <a:gd name="adj1" fmla="val 55191"/>
              <a:gd name="adj2" fmla="val -1471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Job Type </a:t>
            </a:r>
            <a:r>
              <a:rPr lang="en-US" sz="1400" dirty="0"/>
              <a:t>– Set to ‘Single Sided’</a:t>
            </a:r>
          </a:p>
          <a:p>
            <a:r>
              <a:rPr lang="en-US" sz="1400" dirty="0"/>
              <a:t>Milling operation is on the End of the material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16210EA0-7E2F-4338-B1C2-9252B60C6238}"/>
              </a:ext>
            </a:extLst>
          </p:cNvPr>
          <p:cNvSpPr/>
          <p:nvPr/>
        </p:nvSpPr>
        <p:spPr>
          <a:xfrm>
            <a:off x="7813495" y="1429665"/>
            <a:ext cx="4294422" cy="403345"/>
          </a:xfrm>
          <a:prstGeom prst="wedgeRectCallout">
            <a:avLst>
              <a:gd name="adj1" fmla="val -66151"/>
              <a:gd name="adj2" fmla="val 447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Job Size </a:t>
            </a:r>
            <a:r>
              <a:rPr lang="en-US" sz="1400" dirty="0"/>
              <a:t>– Width: Set to your material thickness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20FCBB25-6C16-4B96-8BA3-C7C836CB6CA8}"/>
              </a:ext>
            </a:extLst>
          </p:cNvPr>
          <p:cNvSpPr/>
          <p:nvPr/>
        </p:nvSpPr>
        <p:spPr>
          <a:xfrm>
            <a:off x="7813495" y="1997486"/>
            <a:ext cx="4294422" cy="403345"/>
          </a:xfrm>
          <a:prstGeom prst="wedgeRectCallout">
            <a:avLst>
              <a:gd name="adj1" fmla="val -65768"/>
              <a:gd name="adj2" fmla="val 101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Job Size </a:t>
            </a:r>
            <a:r>
              <a:rPr lang="en-US" sz="1400" dirty="0"/>
              <a:t>– Height: Set to your material Width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6648BFC-8ADE-4D25-8045-EBB714BF8120}"/>
              </a:ext>
            </a:extLst>
          </p:cNvPr>
          <p:cNvSpPr/>
          <p:nvPr/>
        </p:nvSpPr>
        <p:spPr>
          <a:xfrm>
            <a:off x="7813495" y="2568455"/>
            <a:ext cx="4294422" cy="550632"/>
          </a:xfrm>
          <a:prstGeom prst="wedgeRectCallout">
            <a:avLst>
              <a:gd name="adj1" fmla="val -69410"/>
              <a:gd name="adj2" fmla="val -608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Job Size </a:t>
            </a:r>
            <a:r>
              <a:rPr lang="en-US" sz="1400" dirty="0"/>
              <a:t>– Thickness: Set to your material thickness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2CA085F7-2145-4EC1-95A6-A0003EB76E27}"/>
              </a:ext>
            </a:extLst>
          </p:cNvPr>
          <p:cNvSpPr/>
          <p:nvPr/>
        </p:nvSpPr>
        <p:spPr>
          <a:xfrm>
            <a:off x="838200" y="2391625"/>
            <a:ext cx="4112172" cy="272748"/>
          </a:xfrm>
          <a:prstGeom prst="wedgeRectCallout">
            <a:avLst>
              <a:gd name="adj1" fmla="val 57108"/>
              <a:gd name="adj2" fmla="val 398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Job Size </a:t>
            </a:r>
            <a:r>
              <a:rPr lang="en-US" sz="1400" dirty="0"/>
              <a:t>– Units: Set to Your Units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6219696F-C499-4C5C-871C-DF9727576BDC}"/>
              </a:ext>
            </a:extLst>
          </p:cNvPr>
          <p:cNvSpPr/>
          <p:nvPr/>
        </p:nvSpPr>
        <p:spPr>
          <a:xfrm>
            <a:off x="838200" y="3011090"/>
            <a:ext cx="4112172" cy="511215"/>
          </a:xfrm>
          <a:prstGeom prst="wedgeRectCallout">
            <a:avLst>
              <a:gd name="adj1" fmla="val 55766"/>
              <a:gd name="adj2" fmla="val -129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Z Zero Position </a:t>
            </a:r>
            <a:r>
              <a:rPr lang="en-US" sz="1400" dirty="0"/>
              <a:t>– Set to ‘Your Style of Milling’</a:t>
            </a:r>
          </a:p>
          <a:p>
            <a:r>
              <a:rPr lang="en-US" sz="1400" dirty="0"/>
              <a:t>I use ‘Machine Bed’</a:t>
            </a: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DB3DE086-C8F8-4DDF-996B-3C50A2534619}"/>
              </a:ext>
            </a:extLst>
          </p:cNvPr>
          <p:cNvSpPr/>
          <p:nvPr/>
        </p:nvSpPr>
        <p:spPr>
          <a:xfrm>
            <a:off x="7670620" y="4377088"/>
            <a:ext cx="4294422" cy="565073"/>
          </a:xfrm>
          <a:prstGeom prst="wedgeRectCallout">
            <a:avLst>
              <a:gd name="adj1" fmla="val -78925"/>
              <a:gd name="adj2" fmla="val -287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XY Datum Position </a:t>
            </a:r>
            <a:r>
              <a:rPr lang="en-US" sz="1400" dirty="0"/>
              <a:t>–Set to your Mill</a:t>
            </a:r>
          </a:p>
          <a:p>
            <a:r>
              <a:rPr lang="en-US" sz="1400" dirty="0"/>
              <a:t>I use the Lower Right on my Mill configuration </a:t>
            </a:r>
          </a:p>
        </p:txBody>
      </p:sp>
    </p:spTree>
    <p:extLst>
      <p:ext uri="{BB962C8B-B14F-4D97-AF65-F5344CB8AC3E}">
        <p14:creationId xmlns:p14="http://schemas.microsoft.com/office/powerpoint/2010/main" val="3763238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FEC012-25F3-48F4-980E-EF6C77F10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36" y="1853248"/>
            <a:ext cx="3962131" cy="2174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A01962-8FCE-4A3C-AE57-3576CF77C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9556" y="1853248"/>
            <a:ext cx="4143177" cy="48289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Running the Dovetail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Gadget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CE189C49-A5B8-4AD9-9C57-E3CE92E3CD35}"/>
              </a:ext>
            </a:extLst>
          </p:cNvPr>
          <p:cNvSpPr/>
          <p:nvPr/>
        </p:nvSpPr>
        <p:spPr>
          <a:xfrm>
            <a:off x="1576405" y="4417638"/>
            <a:ext cx="2808562" cy="394262"/>
          </a:xfrm>
          <a:prstGeom prst="wedgeRectCallout">
            <a:avLst>
              <a:gd name="adj1" fmla="val 14744"/>
              <a:gd name="adj2" fmla="val -2951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Run Easy Dovetail Gadget</a:t>
            </a:r>
            <a:endParaRPr lang="en-US" sz="1400" dirty="0"/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6A176A15-0CA5-4BFF-B3C1-84CD6739DD84}"/>
              </a:ext>
            </a:extLst>
          </p:cNvPr>
          <p:cNvSpPr/>
          <p:nvPr/>
        </p:nvSpPr>
        <p:spPr>
          <a:xfrm>
            <a:off x="9472256" y="3050443"/>
            <a:ext cx="2417108" cy="1861112"/>
          </a:xfrm>
          <a:prstGeom prst="wedgeRectCallout">
            <a:avLst>
              <a:gd name="adj1" fmla="val -66172"/>
              <a:gd name="adj2" fmla="val 373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Version 10 or higher - Select Tool From The Tool Database</a:t>
            </a:r>
          </a:p>
          <a:p>
            <a:r>
              <a:rPr lang="en-US" sz="1400" b="1" dirty="0"/>
              <a:t>----------------------------</a:t>
            </a:r>
          </a:p>
          <a:p>
            <a:r>
              <a:rPr lang="en-US" sz="1400" b="1" dirty="0"/>
              <a:t>Version 9 or lower – Enter The Tool Diameter</a:t>
            </a:r>
            <a:endParaRPr lang="en-US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ACBFF3-9E44-4CC4-9430-8C65FFC1D7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4229" y="2204160"/>
            <a:ext cx="1038370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46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6ED1EB-EBA7-4165-A1BB-34DEC5008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785" y="1842619"/>
            <a:ext cx="4143177" cy="48289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Running the Dovetail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Gadget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6A176A15-0CA5-4BFF-B3C1-84CD6739DD84}"/>
              </a:ext>
            </a:extLst>
          </p:cNvPr>
          <p:cNvSpPr/>
          <p:nvPr/>
        </p:nvSpPr>
        <p:spPr>
          <a:xfrm>
            <a:off x="8053359" y="3529929"/>
            <a:ext cx="2417108" cy="953999"/>
          </a:xfrm>
          <a:prstGeom prst="wedgeRectCallout">
            <a:avLst>
              <a:gd name="adj1" fmla="val -85413"/>
              <a:gd name="adj2" fmla="val 318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Drop the list to select a Dovetail From The Tool Dovetail Database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589842-5C5A-4B32-AE3E-D40F5A1DE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615" y="2193671"/>
            <a:ext cx="1038370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675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Running the Dovetail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Gadget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2F6EA6-0057-4E44-BCF9-97ED17507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888" y="1853248"/>
            <a:ext cx="4136539" cy="4877728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CE189C49-A5B8-4AD9-9C57-E3CE92E3CD35}"/>
              </a:ext>
            </a:extLst>
          </p:cNvPr>
          <p:cNvSpPr/>
          <p:nvPr/>
        </p:nvSpPr>
        <p:spPr>
          <a:xfrm>
            <a:off x="8287870" y="2363341"/>
            <a:ext cx="2808562" cy="394262"/>
          </a:xfrm>
          <a:prstGeom prst="wedgeRectCallout">
            <a:avLst>
              <a:gd name="adj1" fmla="val -104821"/>
              <a:gd name="adj2" fmla="val 5125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Select a Dovetail bit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2EA38D-86A4-4CAB-A653-DE7C634E62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0675" y="2239498"/>
            <a:ext cx="1038370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35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DB1556-94BD-476E-A9A6-2DE38BA79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842" y="2286352"/>
            <a:ext cx="3461986" cy="40310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Running the Dovetail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Gadget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6CEEBB8D-C8BE-42DF-AA20-143077B8B264}"/>
              </a:ext>
            </a:extLst>
          </p:cNvPr>
          <p:cNvSpPr/>
          <p:nvPr/>
        </p:nvSpPr>
        <p:spPr>
          <a:xfrm>
            <a:off x="9292356" y="2636872"/>
            <a:ext cx="2805814" cy="625625"/>
          </a:xfrm>
          <a:prstGeom prst="wedgeRectCallout">
            <a:avLst>
              <a:gd name="adj1" fmla="val -55450"/>
              <a:gd name="adj2" fmla="val 2739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Version 10 - Select a straight Tool from the standard Tool database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A44FE0-373F-437B-AA62-4D28EFC41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3560" y="2286352"/>
            <a:ext cx="3433449" cy="4031080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819131E1-DE0C-4F81-91AD-9551D4FF05A1}"/>
              </a:ext>
            </a:extLst>
          </p:cNvPr>
          <p:cNvSpPr/>
          <p:nvPr/>
        </p:nvSpPr>
        <p:spPr>
          <a:xfrm>
            <a:off x="67620" y="6092469"/>
            <a:ext cx="2805814" cy="625625"/>
          </a:xfrm>
          <a:prstGeom prst="wedgeRectCallout">
            <a:avLst>
              <a:gd name="adj1" fmla="val 50466"/>
              <a:gd name="adj2" fmla="val -2704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Version 9 – Enter the tool data for the straight bit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3186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Running the Dovetail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Gadget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6F109D-F26E-470B-BA24-E247A89F0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418" y="1684024"/>
            <a:ext cx="5249163" cy="5063352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6CEEBB8D-C8BE-42DF-AA20-143077B8B264}"/>
              </a:ext>
            </a:extLst>
          </p:cNvPr>
          <p:cNvSpPr/>
          <p:nvPr/>
        </p:nvSpPr>
        <p:spPr>
          <a:xfrm>
            <a:off x="289277" y="2464313"/>
            <a:ext cx="2398744" cy="1098694"/>
          </a:xfrm>
          <a:prstGeom prst="wedgeRectCallout">
            <a:avLst>
              <a:gd name="adj1" fmla="val 104774"/>
              <a:gd name="adj2" fmla="val 187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Select a Tool Diameter smaller or equal to the slot size. You may have to re-select if required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90946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FB8783-6975-4DB7-98EB-15CE3A974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312" y="1846513"/>
            <a:ext cx="4119129" cy="48738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Running the Dovetail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Gadget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2D5AF43-929E-4B44-9BCA-37436970FB94}"/>
              </a:ext>
            </a:extLst>
          </p:cNvPr>
          <p:cNvSpPr/>
          <p:nvPr/>
        </p:nvSpPr>
        <p:spPr>
          <a:xfrm>
            <a:off x="8701847" y="5047433"/>
            <a:ext cx="2417108" cy="859509"/>
          </a:xfrm>
          <a:prstGeom prst="wedgeRectCallout">
            <a:avLst>
              <a:gd name="adj1" fmla="val -165259"/>
              <a:gd name="adj2" fmla="val 313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Select the Calculate button to display the Joint data</a:t>
            </a:r>
            <a:endParaRPr lang="en-US" sz="1400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7708C342-0D56-4CD7-A0CC-4555D62F607B}"/>
              </a:ext>
            </a:extLst>
          </p:cNvPr>
          <p:cNvSpPr/>
          <p:nvPr/>
        </p:nvSpPr>
        <p:spPr>
          <a:xfrm>
            <a:off x="245950" y="5187330"/>
            <a:ext cx="2429188" cy="579713"/>
          </a:xfrm>
          <a:prstGeom prst="wedgeRectCallout">
            <a:avLst>
              <a:gd name="adj1" fmla="val 99204"/>
              <a:gd name="adj2" fmla="val 414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Enter the number of Dovetail for the joint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61C9A9F4-5853-4011-BF8A-631981875F50}"/>
              </a:ext>
            </a:extLst>
          </p:cNvPr>
          <p:cNvSpPr/>
          <p:nvPr/>
        </p:nvSpPr>
        <p:spPr>
          <a:xfrm>
            <a:off x="9229992" y="2797021"/>
            <a:ext cx="2118893" cy="579712"/>
          </a:xfrm>
          <a:prstGeom prst="wedgeRectCallout">
            <a:avLst>
              <a:gd name="adj1" fmla="val -132199"/>
              <a:gd name="adj2" fmla="val 2385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Displays the Tool Selected</a:t>
            </a:r>
            <a:endParaRPr lang="en-US" sz="1400" dirty="0"/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2B596C35-5983-4D86-A205-9DFD815FD706}"/>
              </a:ext>
            </a:extLst>
          </p:cNvPr>
          <p:cNvSpPr/>
          <p:nvPr/>
        </p:nvSpPr>
        <p:spPr>
          <a:xfrm>
            <a:off x="556245" y="1745422"/>
            <a:ext cx="2118893" cy="579712"/>
          </a:xfrm>
          <a:prstGeom prst="wedgeRectCallout">
            <a:avLst>
              <a:gd name="adj1" fmla="val 83946"/>
              <a:gd name="adj2" fmla="val 4765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 Job data is displays here</a:t>
            </a:r>
            <a:endParaRPr lang="en-US" sz="1400" dirty="0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A8F22FB1-9B75-43DF-B3AA-D7F34DB5A0D9}"/>
              </a:ext>
            </a:extLst>
          </p:cNvPr>
          <p:cNvSpPr/>
          <p:nvPr/>
        </p:nvSpPr>
        <p:spPr>
          <a:xfrm>
            <a:off x="245950" y="3428999"/>
            <a:ext cx="2118893" cy="1032641"/>
          </a:xfrm>
          <a:prstGeom prst="wedgeRectCallout">
            <a:avLst>
              <a:gd name="adj1" fmla="val 98083"/>
              <a:gd name="adj2" fmla="val 1394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 Front and Side material thickness can be adjusted based your needs</a:t>
            </a:r>
            <a:endParaRPr lang="en-US" sz="1400" dirty="0"/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9B2F6CD1-4FD5-4E4C-A152-F63EE44EE35B}"/>
              </a:ext>
            </a:extLst>
          </p:cNvPr>
          <p:cNvSpPr/>
          <p:nvPr/>
        </p:nvSpPr>
        <p:spPr>
          <a:xfrm>
            <a:off x="225185" y="6041295"/>
            <a:ext cx="2429188" cy="579713"/>
          </a:xfrm>
          <a:prstGeom prst="wedgeRectCallout">
            <a:avLst>
              <a:gd name="adj1" fmla="val 104072"/>
              <a:gd name="adj2" fmla="val -68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You can adjust the fit with entering a value here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B68BAB24-8258-4964-A100-3877D9BE5E5A}"/>
              </a:ext>
            </a:extLst>
          </p:cNvPr>
          <p:cNvSpPr/>
          <p:nvPr/>
        </p:nvSpPr>
        <p:spPr>
          <a:xfrm>
            <a:off x="8850954" y="3989413"/>
            <a:ext cx="2118893" cy="700828"/>
          </a:xfrm>
          <a:prstGeom prst="wedgeRectCallout">
            <a:avLst>
              <a:gd name="adj1" fmla="val -151916"/>
              <a:gd name="adj2" fmla="val 1395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Display the Layer and Tool-path naming dialog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C591AF-DD35-45B6-AFC6-BCBDECD596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515" y="2201291"/>
            <a:ext cx="1038370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7580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641</Words>
  <Application>Microsoft Office PowerPoint</Application>
  <PresentationFormat>Widescreen</PresentationFormat>
  <Paragraphs>91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Century Gothic</vt:lpstr>
      <vt:lpstr>Wingdings 3</vt:lpstr>
      <vt:lpstr>Ion</vt:lpstr>
      <vt:lpstr>Vectric Gadget Man Dovetail Maker Version 5.0</vt:lpstr>
      <vt:lpstr>Dovetail Gadget Agenda</vt:lpstr>
      <vt:lpstr>Dovetail Gadget Job Setup</vt:lpstr>
      <vt:lpstr>Dovetail Gadget Running the Dovetail Gadget</vt:lpstr>
      <vt:lpstr>Dovetail Gadget Running the Dovetail Gadget</vt:lpstr>
      <vt:lpstr>Dovetail Gadget Running the Dovetail Gadget</vt:lpstr>
      <vt:lpstr>Dovetail Gadget Running the Dovetail Gadget</vt:lpstr>
      <vt:lpstr>Dovetail Gadget Running the Dovetail Gadget</vt:lpstr>
      <vt:lpstr>Dovetail Gadget Running the Dovetail Gadget</vt:lpstr>
      <vt:lpstr>Dovetail Gadget Running the Dovetail Gadget</vt:lpstr>
      <vt:lpstr>Dovetail Gadget Running the Dovetail Gadget</vt:lpstr>
      <vt:lpstr>Dovetail Gadget Running the Dovetail Gadget</vt:lpstr>
      <vt:lpstr>Dovetail Gadget</vt:lpstr>
      <vt:lpstr>Dovetail Bit Gadget Adding and Editing Dovetail Bits</vt:lpstr>
      <vt:lpstr>Dovetail Bit Gadget Adding and Editing Dovetail Bits</vt:lpstr>
      <vt:lpstr>Dovetail Bit Gadget Adding and Editing Dovetail Bits</vt:lpstr>
      <vt:lpstr>Dovetail Bit Gadget Adding and Editing Dovetail Bits</vt:lpstr>
      <vt:lpstr>Dovetail Gadget Mill Setup</vt:lpstr>
      <vt:lpstr>Dovetail Gadget Running the parts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Vectric Gadget Man Dovetail Maker Version 5.0</dc:title>
  <dc:creator>James Anderson</dc:creator>
  <cp:lastModifiedBy>James Anderson</cp:lastModifiedBy>
  <cp:revision>1</cp:revision>
  <dcterms:created xsi:type="dcterms:W3CDTF">2020-05-15T23:48:40Z</dcterms:created>
  <dcterms:modified xsi:type="dcterms:W3CDTF">2020-05-16T00:12:10Z</dcterms:modified>
</cp:coreProperties>
</file>